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800" dirty="0"/>
              <a:t>Характеристика</a:t>
            </a:r>
            <a:r>
              <a:rPr lang="uk-UA" sz="2800" baseline="0" dirty="0"/>
              <a:t> навчальної діяльності учнів 2 класу за       </a:t>
            </a:r>
          </a:p>
          <a:p>
            <a:pPr>
              <a:defRPr/>
            </a:pPr>
            <a:r>
              <a:rPr lang="uk-UA" sz="2800" baseline="0" dirty="0"/>
              <a:t>І семестр 2022/2023 </a:t>
            </a:r>
            <a:r>
              <a:rPr lang="uk-UA" sz="2800" baseline="0" dirty="0" err="1"/>
              <a:t>н.р</a:t>
            </a:r>
            <a:r>
              <a:rPr lang="uk-UA" sz="2800" baseline="0" dirty="0"/>
              <a:t>.</a:t>
            </a:r>
            <a:endParaRPr lang="ru-RU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Формується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Аркуш1!$A$2:$A$6</c:f>
              <c:strCache>
                <c:ptCount val="5"/>
                <c:pt idx="0">
                  <c:v>Виявляє інтерес до навчання, старанно і зосереджено виконує навчальні завдання </c:v>
                </c:pt>
                <c:pt idx="1">
                  <c:v>Активно працює на уроках,виявляє ініціативу</c:v>
                </c:pt>
                <c:pt idx="2">
                  <c:v>Співпрацює з іншими дітьми, керує емоціями, пояснює у чому цінність спільної роботи</c:v>
                </c:pt>
                <c:pt idx="3">
                  <c:v>Проявляє самостійність у роботі, пояснює свої дії</c:v>
                </c:pt>
                <c:pt idx="4">
                  <c:v>Контролює хід виконання навчальних завдань, оцінює результат своєї роботи</c:v>
                </c:pt>
              </c:strCache>
            </c:strRef>
          </c:cat>
          <c:val>
            <c:numRef>
              <c:f>Аркуш1!$B$2:$B$6</c:f>
              <c:numCache>
                <c:formatCode>0%</c:formatCode>
                <c:ptCount val="5"/>
                <c:pt idx="0">
                  <c:v>0.13</c:v>
                </c:pt>
                <c:pt idx="1">
                  <c:v>0.34</c:v>
                </c:pt>
                <c:pt idx="2">
                  <c:v>0.2</c:v>
                </c:pt>
                <c:pt idx="3">
                  <c:v>0.4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C5-421E-873F-B7F26D9285FA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Сформовано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Аркуш1!$A$2:$A$6</c:f>
              <c:strCache>
                <c:ptCount val="5"/>
                <c:pt idx="0">
                  <c:v>Виявляє інтерес до навчання, старанно і зосереджено виконує навчальні завдання </c:v>
                </c:pt>
                <c:pt idx="1">
                  <c:v>Активно працює на уроках,виявляє ініціативу</c:v>
                </c:pt>
                <c:pt idx="2">
                  <c:v>Співпрацює з іншими дітьми, керує емоціями, пояснює у чому цінність спільної роботи</c:v>
                </c:pt>
                <c:pt idx="3">
                  <c:v>Проявляє самостійність у роботі, пояснює свої дії</c:v>
                </c:pt>
                <c:pt idx="4">
                  <c:v>Контролює хід виконання навчальних завдань, оцінює результат своєї роботи</c:v>
                </c:pt>
              </c:strCache>
            </c:strRef>
          </c:cat>
          <c:val>
            <c:numRef>
              <c:f>Аркуш1!$C$2:$C$6</c:f>
              <c:numCache>
                <c:formatCode>0%</c:formatCode>
                <c:ptCount val="5"/>
                <c:pt idx="0">
                  <c:v>0.87</c:v>
                </c:pt>
                <c:pt idx="1">
                  <c:v>0.67</c:v>
                </c:pt>
                <c:pt idx="2">
                  <c:v>0.8</c:v>
                </c:pt>
                <c:pt idx="3">
                  <c:v>0.6</c:v>
                </c:pt>
                <c:pt idx="4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C5-421E-873F-B7F26D9285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72459407"/>
        <c:axId val="1972461071"/>
      </c:barChart>
      <c:catAx>
        <c:axId val="19724594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972461071"/>
        <c:crosses val="autoZero"/>
        <c:auto val="1"/>
        <c:lblAlgn val="ctr"/>
        <c:lblOffset val="100"/>
        <c:noMultiLvlLbl val="0"/>
      </c:catAx>
      <c:valAx>
        <c:axId val="197246107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9724594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800" dirty="0"/>
              <a:t>Характеристика</a:t>
            </a:r>
            <a:r>
              <a:rPr lang="uk-UA" sz="2800" baseline="0" dirty="0"/>
              <a:t> результатів навчання з мистецької освітньої галузі (музичне мистецтво) учнів 2 класу за 2022/2023 </a:t>
            </a:r>
            <a:r>
              <a:rPr lang="uk-UA" sz="2800" baseline="0" dirty="0" err="1"/>
              <a:t>н.р</a:t>
            </a:r>
            <a:r>
              <a:rPr lang="uk-UA" sz="2800" baseline="0" dirty="0"/>
              <a:t>.</a:t>
            </a:r>
            <a:endParaRPr lang="ru-RU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Формується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Аркуш1!$A$2:$A$3</c:f>
              <c:strCache>
                <c:ptCount val="2"/>
                <c:pt idx="0">
                  <c:v>Описує враження від сприймання творів мистецтва, словесно характеризує їх</c:v>
                </c:pt>
                <c:pt idx="1">
                  <c:v>Виявляє староанність у співі, відтворює за зразком запропоновані ритми</c:v>
                </c:pt>
              </c:strCache>
            </c:strRef>
          </c:cat>
          <c:val>
            <c:numRef>
              <c:f>Аркуш1!$B$2:$B$3</c:f>
              <c:numCache>
                <c:formatCode>0%</c:formatCode>
                <c:ptCount val="2"/>
                <c:pt idx="0">
                  <c:v>0.33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A7-4682-BB4E-29F8C4697B68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Сформовано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Аркуш1!$A$2:$A$3</c:f>
              <c:strCache>
                <c:ptCount val="2"/>
                <c:pt idx="0">
                  <c:v>Описує враження від сприймання творів мистецтва, словесно характеризує їх</c:v>
                </c:pt>
                <c:pt idx="1">
                  <c:v>Виявляє староанність у співі, відтворює за зразком запропоновані ритми</c:v>
                </c:pt>
              </c:strCache>
            </c:strRef>
          </c:cat>
          <c:val>
            <c:numRef>
              <c:f>Аркуш1!$C$2:$C$3</c:f>
              <c:numCache>
                <c:formatCode>0%</c:formatCode>
                <c:ptCount val="2"/>
                <c:pt idx="0">
                  <c:v>0.67</c:v>
                </c:pt>
                <c:pt idx="1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A7-4682-BB4E-29F8C4697B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66755215"/>
        <c:axId val="2066754383"/>
      </c:barChart>
      <c:catAx>
        <c:axId val="20667552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66754383"/>
        <c:crosses val="autoZero"/>
        <c:auto val="1"/>
        <c:lblAlgn val="ctr"/>
        <c:lblOffset val="100"/>
        <c:noMultiLvlLbl val="0"/>
      </c:catAx>
      <c:valAx>
        <c:axId val="20667543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667552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800" dirty="0"/>
              <a:t>Характеристика</a:t>
            </a:r>
            <a:r>
              <a:rPr lang="uk-UA" sz="2800" baseline="0" dirty="0"/>
              <a:t> результатів навчання з фізкультурної освітньої галузі (фізична культура) учнів 2 класу за  І семестр 2022/2023 </a:t>
            </a:r>
            <a:r>
              <a:rPr lang="uk-UA" sz="2800" baseline="0" dirty="0" err="1"/>
              <a:t>н.р</a:t>
            </a:r>
            <a:r>
              <a:rPr lang="uk-UA" sz="2800" baseline="0" dirty="0"/>
              <a:t>.</a:t>
            </a:r>
            <a:endParaRPr lang="ru-RU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Формується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Аркуш1!$A$2:$A$5</c:f>
              <c:strCache>
                <c:ptCount val="4"/>
                <c:pt idx="0">
                  <c:v>Виконує фізичні вправи за зразком</c:v>
                </c:pt>
                <c:pt idx="1">
                  <c:v>Пояснює значення фізичних вправ для здоров'я людини</c:v>
                </c:pt>
                <c:pt idx="2">
                  <c:v>Дотримується правил безпеки особисто та під час спільної рухової діяльності</c:v>
                </c:pt>
                <c:pt idx="3">
                  <c:v>Виконує різні ролі під час рухливих та командних ігор; вболіває за результат команди </c:v>
                </c:pt>
              </c:strCache>
            </c:strRef>
          </c:cat>
          <c:val>
            <c:numRef>
              <c:f>Аркуш1!$B$2:$B$5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0.13</c:v>
                </c:pt>
                <c:pt idx="2">
                  <c:v>7.0000000000000007E-2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76-4E63-A938-BFBA148FBA98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Сформовано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Аркуш1!$A$2:$A$5</c:f>
              <c:strCache>
                <c:ptCount val="4"/>
                <c:pt idx="0">
                  <c:v>Виконує фізичні вправи за зразком</c:v>
                </c:pt>
                <c:pt idx="1">
                  <c:v>Пояснює значення фізичних вправ для здоров'я людини</c:v>
                </c:pt>
                <c:pt idx="2">
                  <c:v>Дотримується правил безпеки особисто та під час спільної рухової діяльності</c:v>
                </c:pt>
                <c:pt idx="3">
                  <c:v>Виконує різні ролі під час рухливих та командних ігор; вболіває за результат команди </c:v>
                </c:pt>
              </c:strCache>
            </c:strRef>
          </c:cat>
          <c:val>
            <c:numRef>
              <c:f>Аркуш1!$C$2:$C$5</c:f>
              <c:numCache>
                <c:formatCode>0%</c:formatCode>
                <c:ptCount val="4"/>
                <c:pt idx="0">
                  <c:v>0.93</c:v>
                </c:pt>
                <c:pt idx="1">
                  <c:v>0.87</c:v>
                </c:pt>
                <c:pt idx="2">
                  <c:v>0.93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76-4E63-A938-BFBA148FB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21405759"/>
        <c:axId val="2021407007"/>
      </c:barChart>
      <c:catAx>
        <c:axId val="20214057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21407007"/>
        <c:crosses val="autoZero"/>
        <c:auto val="1"/>
        <c:lblAlgn val="ctr"/>
        <c:lblOffset val="100"/>
        <c:noMultiLvlLbl val="0"/>
      </c:catAx>
      <c:valAx>
        <c:axId val="20214070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21405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800" dirty="0"/>
              <a:t>Характеристика</a:t>
            </a:r>
            <a:r>
              <a:rPr lang="uk-UA" sz="2800" baseline="0" dirty="0"/>
              <a:t> навчальної діяльності учнів 2 класу за І семестр 2022/2023 </a:t>
            </a:r>
            <a:r>
              <a:rPr lang="uk-UA" sz="2800" baseline="0" dirty="0" err="1"/>
              <a:t>н.р</a:t>
            </a:r>
            <a:r>
              <a:rPr lang="uk-UA" sz="2800" baseline="0" dirty="0"/>
              <a:t>.</a:t>
            </a:r>
            <a:endParaRPr lang="ru-RU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Формується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Аркуш1!$A$2:$A$6</c:f>
              <c:strCache>
                <c:ptCount val="5"/>
                <c:pt idx="0">
                  <c:v>Бере відповідальність за свої дії, обирає шляхи розв'язання проблем</c:v>
                </c:pt>
                <c:pt idx="1">
                  <c:v>Визначає істотні ознаки об'єктів, порівнює, об'єднує, розподіляє об'єкти за поданою ознакою</c:v>
                </c:pt>
                <c:pt idx="2">
                  <c:v>Спостерігає за об'єктом, досліджує об'єкт за інструкцією, доходить висновків відповідно до мети спостереження</c:v>
                </c:pt>
                <c:pt idx="3">
                  <c:v>Працює з поданим джерелом інформації, добирає за умовою тексти</c:v>
                </c:pt>
                <c:pt idx="4">
                  <c:v>Працює з інформацією з допомогою цифрових пристроїв за інструкцією</c:v>
                </c:pt>
              </c:strCache>
            </c:strRef>
          </c:cat>
          <c:val>
            <c:numRef>
              <c:f>Аркуш1!$B$2:$B$6</c:f>
              <c:numCache>
                <c:formatCode>0%</c:formatCode>
                <c:ptCount val="5"/>
                <c:pt idx="0">
                  <c:v>7.0000000000000007E-2</c:v>
                </c:pt>
                <c:pt idx="1">
                  <c:v>0.13</c:v>
                </c:pt>
                <c:pt idx="2">
                  <c:v>0.13</c:v>
                </c:pt>
                <c:pt idx="3">
                  <c:v>0.2</c:v>
                </c:pt>
                <c:pt idx="4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F1-4AD5-9DB8-BE228F3D28BC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Сформовано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Аркуш1!$A$2:$A$6</c:f>
              <c:strCache>
                <c:ptCount val="5"/>
                <c:pt idx="0">
                  <c:v>Бере відповідальність за свої дії, обирає шляхи розв'язання проблем</c:v>
                </c:pt>
                <c:pt idx="1">
                  <c:v>Визначає істотні ознаки об'єктів, порівнює, об'єднує, розподіляє об'єкти за поданою ознакою</c:v>
                </c:pt>
                <c:pt idx="2">
                  <c:v>Спостерігає за об'єктом, досліджує об'єкт за інструкцією, доходить висновків відповідно до мети спостереження</c:v>
                </c:pt>
                <c:pt idx="3">
                  <c:v>Працює з поданим джерелом інформації, добирає за умовою тексти</c:v>
                </c:pt>
                <c:pt idx="4">
                  <c:v>Працює з інформацією з допомогою цифрових пристроїв за інструкцією</c:v>
                </c:pt>
              </c:strCache>
            </c:strRef>
          </c:cat>
          <c:val>
            <c:numRef>
              <c:f>Аркуш1!$C$2:$C$6</c:f>
              <c:numCache>
                <c:formatCode>0%</c:formatCode>
                <c:ptCount val="5"/>
                <c:pt idx="0">
                  <c:v>0.93</c:v>
                </c:pt>
                <c:pt idx="1">
                  <c:v>0.87</c:v>
                </c:pt>
                <c:pt idx="2">
                  <c:v>0.87</c:v>
                </c:pt>
                <c:pt idx="3">
                  <c:v>0.8</c:v>
                </c:pt>
                <c:pt idx="4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F1-4AD5-9DB8-BE228F3D28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64338255"/>
        <c:axId val="2064338671"/>
      </c:barChart>
      <c:catAx>
        <c:axId val="20643382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64338671"/>
        <c:crosses val="autoZero"/>
        <c:auto val="1"/>
        <c:lblAlgn val="ctr"/>
        <c:lblOffset val="100"/>
        <c:noMultiLvlLbl val="0"/>
      </c:catAx>
      <c:valAx>
        <c:axId val="206433867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64338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800" dirty="0"/>
              <a:t>Характеристика</a:t>
            </a:r>
            <a:r>
              <a:rPr lang="uk-UA" sz="2800" baseline="0" dirty="0"/>
              <a:t> результатів навчання з мовно-літературної освітньої галузі (українська мова) </a:t>
            </a:r>
          </a:p>
          <a:p>
            <a:pPr algn="ctr">
              <a:defRPr/>
            </a:pPr>
            <a:r>
              <a:rPr lang="uk-UA" sz="2800" baseline="0" dirty="0"/>
              <a:t>учнів 2 класу за 2022-2023 </a:t>
            </a:r>
            <a:r>
              <a:rPr lang="uk-UA" sz="2800" baseline="0" dirty="0" err="1"/>
              <a:t>н.р</a:t>
            </a:r>
            <a:r>
              <a:rPr lang="uk-UA" sz="2800" baseline="0" dirty="0"/>
              <a:t>.</a:t>
            </a:r>
            <a:endParaRPr lang="ru-RU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>
        <c:manualLayout>
          <c:layoutTarget val="inner"/>
          <c:xMode val="edge"/>
          <c:yMode val="edge"/>
          <c:x val="0.49506372015437028"/>
          <c:y val="0.27021531100478463"/>
          <c:w val="0.47758556100595145"/>
          <c:h val="0.619795237915834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Формується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Аркуш1!$A$2:$A$4</c:f>
              <c:strCache>
                <c:ptCount val="3"/>
                <c:pt idx="0">
                  <c:v>Зрозуміло висловлює свої думки, розповідає про події за спостереженнями, будує діалоги на доступні теми, дотримується мовленнєвого етикету</c:v>
                </c:pt>
                <c:pt idx="1">
                  <c:v>Пише розбірливо, перевіряє написане, виправляє помилки</c:v>
                </c:pt>
                <c:pt idx="2">
                  <c:v>Визначає й аналізує мовні одиниці і мовні явища, використовує їх для вдосконалення мовлення</c:v>
                </c:pt>
              </c:strCache>
            </c:strRef>
          </c:cat>
          <c:val>
            <c:numRef>
              <c:f>Аркуш1!$B$2:$B$4</c:f>
              <c:numCache>
                <c:formatCode>0%</c:formatCode>
                <c:ptCount val="3"/>
                <c:pt idx="0">
                  <c:v>0.13</c:v>
                </c:pt>
                <c:pt idx="1">
                  <c:v>0.2</c:v>
                </c:pt>
                <c:pt idx="2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11-4936-B5AC-03E80B751721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Сформовано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Аркуш1!$A$2:$A$4</c:f>
              <c:strCache>
                <c:ptCount val="3"/>
                <c:pt idx="0">
                  <c:v>Зрозуміло висловлює свої думки, розповідає про події за спостереженнями, будує діалоги на доступні теми, дотримується мовленнєвого етикету</c:v>
                </c:pt>
                <c:pt idx="1">
                  <c:v>Пише розбірливо, перевіряє написане, виправляє помилки</c:v>
                </c:pt>
                <c:pt idx="2">
                  <c:v>Визначає й аналізує мовні одиниці і мовні явища, використовує їх для вдосконалення мовлення</c:v>
                </c:pt>
              </c:strCache>
            </c:strRef>
          </c:cat>
          <c:val>
            <c:numRef>
              <c:f>Аркуш1!$C$2:$C$4</c:f>
              <c:numCache>
                <c:formatCode>0%</c:formatCode>
                <c:ptCount val="3"/>
                <c:pt idx="0">
                  <c:v>0.87</c:v>
                </c:pt>
                <c:pt idx="1">
                  <c:v>0.8</c:v>
                </c:pt>
                <c:pt idx="2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11-4936-B5AC-03E80B7517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70853887"/>
        <c:axId val="2070852639"/>
      </c:barChart>
      <c:catAx>
        <c:axId val="20708538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70852639"/>
        <c:crosses val="autoZero"/>
        <c:auto val="1"/>
        <c:lblAlgn val="ctr"/>
        <c:lblOffset val="100"/>
        <c:noMultiLvlLbl val="0"/>
      </c:catAx>
      <c:valAx>
        <c:axId val="20708526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70853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800" dirty="0"/>
              <a:t>Характеристика</a:t>
            </a:r>
            <a:r>
              <a:rPr lang="uk-UA" sz="2800" baseline="0" dirty="0"/>
              <a:t> результатів навчання з мовно-літературної освітньої галузі (читання)</a:t>
            </a:r>
          </a:p>
          <a:p>
            <a:pPr>
              <a:defRPr/>
            </a:pPr>
            <a:r>
              <a:rPr lang="uk-UA" sz="2800" baseline="0" dirty="0"/>
              <a:t>учнів 2 класу за І семестр 2022/2023 </a:t>
            </a:r>
            <a:r>
              <a:rPr lang="uk-UA" sz="2800" baseline="0" dirty="0" err="1"/>
              <a:t>н.р</a:t>
            </a:r>
            <a:r>
              <a:rPr lang="uk-UA" sz="2800" baseline="0" dirty="0"/>
              <a:t>.</a:t>
            </a:r>
            <a:endParaRPr lang="ru-RU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Формується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Аркуш1!$A$2:$A$5</c:f>
              <c:strCache>
                <c:ptCount val="4"/>
                <c:pt idx="0">
                  <c:v>Виявляє розуміння фактичного змісту сприйнятого на слух висловлення, запитує про незрозуміле</c:v>
                </c:pt>
                <c:pt idx="1">
                  <c:v>Читає вголос цілими словами, усвідомлено, правильно, виразно</c:v>
                </c:pt>
                <c:pt idx="2">
                  <c:v>Виявляє розуміння змісту прочитаного тексту, пояснює вчинки персонажів у творі, висловлює власне ставлення щодо прочитаного</c:v>
                </c:pt>
                <c:pt idx="3">
                  <c:v>Переказує усно прочитаний/ прослуханий твір з дотриманням послідовності змісту</c:v>
                </c:pt>
              </c:strCache>
            </c:strRef>
          </c:cat>
          <c:val>
            <c:numRef>
              <c:f>Аркуш1!$B$2:$B$5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0.27</c:v>
                </c:pt>
                <c:pt idx="2">
                  <c:v>7.0000000000000007E-2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EB-4FBE-8F69-299E041AF741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Сформовано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Аркуш1!$A$2:$A$5</c:f>
              <c:strCache>
                <c:ptCount val="4"/>
                <c:pt idx="0">
                  <c:v>Виявляє розуміння фактичного змісту сприйнятого на слух висловлення, запитує про незрозуміле</c:v>
                </c:pt>
                <c:pt idx="1">
                  <c:v>Читає вголос цілими словами, усвідомлено, правильно, виразно</c:v>
                </c:pt>
                <c:pt idx="2">
                  <c:v>Виявляє розуміння змісту прочитаного тексту, пояснює вчинки персонажів у творі, висловлює власне ставлення щодо прочитаного</c:v>
                </c:pt>
                <c:pt idx="3">
                  <c:v>Переказує усно прочитаний/ прослуханий твір з дотриманням послідовності змісту</c:v>
                </c:pt>
              </c:strCache>
            </c:strRef>
          </c:cat>
          <c:val>
            <c:numRef>
              <c:f>Аркуш1!$C$2:$C$5</c:f>
              <c:numCache>
                <c:formatCode>0%</c:formatCode>
                <c:ptCount val="4"/>
                <c:pt idx="0">
                  <c:v>0.93</c:v>
                </c:pt>
                <c:pt idx="1">
                  <c:v>0.73</c:v>
                </c:pt>
                <c:pt idx="2">
                  <c:v>0.93</c:v>
                </c:pt>
                <c:pt idx="3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EB-4FBE-8F69-299E041AF7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4752559"/>
        <c:axId val="164755471"/>
      </c:barChart>
      <c:catAx>
        <c:axId val="164752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4755471"/>
        <c:crosses val="autoZero"/>
        <c:auto val="1"/>
        <c:lblAlgn val="ctr"/>
        <c:lblOffset val="100"/>
        <c:noMultiLvlLbl val="0"/>
      </c:catAx>
      <c:valAx>
        <c:axId val="16475547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4752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800" dirty="0"/>
              <a:t>Характеристика</a:t>
            </a:r>
            <a:r>
              <a:rPr lang="uk-UA" sz="2800" baseline="0" dirty="0"/>
              <a:t> результатів навчання з математичної освітньої галузі учнів 2 класу за І семестр 2022/2023 </a:t>
            </a:r>
            <a:r>
              <a:rPr lang="uk-UA" sz="2800" baseline="0" dirty="0" err="1"/>
              <a:t>н.р</a:t>
            </a:r>
            <a:r>
              <a:rPr lang="uk-UA" sz="2800" baseline="0" dirty="0"/>
              <a:t>.</a:t>
            </a:r>
            <a:endParaRPr lang="ru-RU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Формується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Аркуш1!$A$2:$A$7</c:f>
              <c:strCache>
                <c:ptCount val="6"/>
                <c:pt idx="0">
                  <c:v>Читає, записує, утворює, порівнює числа в межах 100, визначає склад числа</c:v>
                </c:pt>
                <c:pt idx="1">
                  <c:v>Володіє навичками додавання і віднімання чисел</c:v>
                </c:pt>
                <c:pt idx="2">
                  <c:v>Читає і записує математичні вирази, у тому числі зі змінною, знаходить їх значення</c:v>
                </c:pt>
                <c:pt idx="3">
                  <c:v>Аналізує текст задачі, створює за потреби модель, обгрунтовує спосіб розв'язання, розв'язує задачу, перевіряє розв'язок</c:v>
                </c:pt>
                <c:pt idx="4">
                  <c:v>Розпізнає, конструює з підручного матеріалу і зображує геометричні фігури</c:v>
                </c:pt>
                <c:pt idx="5">
                  <c:v>Використовує для вимірювання величин доцільні одиниці вимірювання, оперує величинами</c:v>
                </c:pt>
              </c:strCache>
            </c:strRef>
          </c:cat>
          <c:val>
            <c:numRef>
              <c:f>Аркуш1!$B$2:$B$7</c:f>
              <c:numCache>
                <c:formatCode>0%</c:formatCode>
                <c:ptCount val="6"/>
                <c:pt idx="0">
                  <c:v>7.0000000000000007E-2</c:v>
                </c:pt>
                <c:pt idx="1">
                  <c:v>7.0000000000000007E-2</c:v>
                </c:pt>
                <c:pt idx="2">
                  <c:v>0.13</c:v>
                </c:pt>
                <c:pt idx="3">
                  <c:v>0.47</c:v>
                </c:pt>
                <c:pt idx="4">
                  <c:v>7.0000000000000007E-2</c:v>
                </c:pt>
                <c:pt idx="5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95-4D33-AABE-033CDFFB8626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Сформовано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Аркуш1!$A$2:$A$7</c:f>
              <c:strCache>
                <c:ptCount val="6"/>
                <c:pt idx="0">
                  <c:v>Читає, записує, утворює, порівнює числа в межах 100, визначає склад числа</c:v>
                </c:pt>
                <c:pt idx="1">
                  <c:v>Володіє навичками додавання і віднімання чисел</c:v>
                </c:pt>
                <c:pt idx="2">
                  <c:v>Читає і записує математичні вирази, у тому числі зі змінною, знаходить їх значення</c:v>
                </c:pt>
                <c:pt idx="3">
                  <c:v>Аналізує текст задачі, створює за потреби модель, обгрунтовує спосіб розв'язання, розв'язує задачу, перевіряє розв'язок</c:v>
                </c:pt>
                <c:pt idx="4">
                  <c:v>Розпізнає, конструює з підручного матеріалу і зображує геометричні фігури</c:v>
                </c:pt>
                <c:pt idx="5">
                  <c:v>Використовує для вимірювання величин доцільні одиниці вимірювання, оперує величинами</c:v>
                </c:pt>
              </c:strCache>
            </c:strRef>
          </c:cat>
          <c:val>
            <c:numRef>
              <c:f>Аркуш1!$C$2:$C$7</c:f>
              <c:numCache>
                <c:formatCode>0%</c:formatCode>
                <c:ptCount val="6"/>
                <c:pt idx="0">
                  <c:v>0.93</c:v>
                </c:pt>
                <c:pt idx="1">
                  <c:v>0.93</c:v>
                </c:pt>
                <c:pt idx="2">
                  <c:v>0.87</c:v>
                </c:pt>
                <c:pt idx="3">
                  <c:v>0.53</c:v>
                </c:pt>
                <c:pt idx="4">
                  <c:v>0.93</c:v>
                </c:pt>
                <c:pt idx="5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95-4D33-AABE-033CDFFB8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79026751"/>
        <c:axId val="2079027167"/>
      </c:barChart>
      <c:catAx>
        <c:axId val="20790267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79027167"/>
        <c:crosses val="autoZero"/>
        <c:auto val="1"/>
        <c:lblAlgn val="ctr"/>
        <c:lblOffset val="100"/>
        <c:noMultiLvlLbl val="0"/>
      </c:catAx>
      <c:valAx>
        <c:axId val="2079027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79026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800" dirty="0"/>
              <a:t>Характеристика</a:t>
            </a:r>
            <a:r>
              <a:rPr lang="uk-UA" sz="2800" baseline="0" dirty="0"/>
              <a:t> результатів навчання з природничої освітньої галузі (інтегрований курс «Я досліджую світ»)</a:t>
            </a:r>
          </a:p>
          <a:p>
            <a:pPr>
              <a:defRPr sz="2800"/>
            </a:pPr>
            <a:r>
              <a:rPr lang="uk-UA" sz="2800" baseline="0" dirty="0"/>
              <a:t>учнів 2 класу за І семестр 2022/2023 </a:t>
            </a:r>
            <a:r>
              <a:rPr lang="uk-UA" sz="2800" baseline="0" dirty="0" err="1"/>
              <a:t>н.р</a:t>
            </a:r>
            <a:r>
              <a:rPr lang="uk-UA" sz="2800" baseline="0" dirty="0"/>
              <a:t>.</a:t>
            </a:r>
            <a:endParaRPr lang="ru-RU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Формується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Аркуш1!$A$2:$A$7</c:f>
              <c:strCache>
                <c:ptCount val="6"/>
                <c:pt idx="0">
                  <c:v>Розпізнає природні й рукотворні об'єкти, об'єкти неживої й живої природи, встановлює взаємозв'язки між ними</c:v>
                </c:pt>
                <c:pt idx="1">
                  <c:v>Називає й описує явища, які відбуваються в природі</c:v>
                </c:pt>
                <c:pt idx="2">
                  <c:v>Досліджує за інструкцією об'єкти природи з використанням запропонованих прикладів, описує з допомогою вчителя отриманий результат</c:v>
                </c:pt>
                <c:pt idx="3">
                  <c:v>Орієнтується на місцевості за об'єктами природи</c:v>
                </c:pt>
                <c:pt idx="4">
                  <c:v>Знаходить об'єкти на карті України (столицю України, Карпати, Крим, річку Дніпро, Чорне й Азовське моря)</c:v>
                </c:pt>
                <c:pt idx="5">
                  <c:v>Називає умови, необхідні для життя організмів; наводить прикладиприродоохоронних заходів</c:v>
                </c:pt>
              </c:strCache>
            </c:strRef>
          </c:cat>
          <c:val>
            <c:numRef>
              <c:f>Аркуш1!$B$2:$B$7</c:f>
              <c:numCache>
                <c:formatCode>0%</c:formatCode>
                <c:ptCount val="6"/>
                <c:pt idx="0">
                  <c:v>7.0000000000000007E-2</c:v>
                </c:pt>
                <c:pt idx="1">
                  <c:v>7.0000000000000007E-2</c:v>
                </c:pt>
                <c:pt idx="2">
                  <c:v>0.13</c:v>
                </c:pt>
                <c:pt idx="3">
                  <c:v>7.0000000000000007E-2</c:v>
                </c:pt>
                <c:pt idx="4">
                  <c:v>0.13</c:v>
                </c:pt>
                <c:pt idx="5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F6-48F4-80D1-F1180425AF2D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Сформовано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Аркуш1!$A$2:$A$7</c:f>
              <c:strCache>
                <c:ptCount val="6"/>
                <c:pt idx="0">
                  <c:v>Розпізнає природні й рукотворні об'єкти, об'єкти неживої й живої природи, встановлює взаємозв'язки між ними</c:v>
                </c:pt>
                <c:pt idx="1">
                  <c:v>Називає й описує явища, які відбуваються в природі</c:v>
                </c:pt>
                <c:pt idx="2">
                  <c:v>Досліджує за інструкцією об'єкти природи з використанням запропонованих прикладів, описує з допомогою вчителя отриманий результат</c:v>
                </c:pt>
                <c:pt idx="3">
                  <c:v>Орієнтується на місцевості за об'єктами природи</c:v>
                </c:pt>
                <c:pt idx="4">
                  <c:v>Знаходить об'єкти на карті України (столицю України, Карпати, Крим, річку Дніпро, Чорне й Азовське моря)</c:v>
                </c:pt>
                <c:pt idx="5">
                  <c:v>Називає умови, необхідні для життя організмів; наводить прикладиприродоохоронних заходів</c:v>
                </c:pt>
              </c:strCache>
            </c:strRef>
          </c:cat>
          <c:val>
            <c:numRef>
              <c:f>Аркуш1!$C$2:$C$7</c:f>
              <c:numCache>
                <c:formatCode>0%</c:formatCode>
                <c:ptCount val="6"/>
                <c:pt idx="0">
                  <c:v>0.93</c:v>
                </c:pt>
                <c:pt idx="1">
                  <c:v>0.93</c:v>
                </c:pt>
                <c:pt idx="2">
                  <c:v>0.87</c:v>
                </c:pt>
                <c:pt idx="3">
                  <c:v>0.93</c:v>
                </c:pt>
                <c:pt idx="4">
                  <c:v>0.87</c:v>
                </c:pt>
                <c:pt idx="5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F6-48F4-80D1-F1180425AF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078068783"/>
        <c:axId val="2078066703"/>
      </c:barChart>
      <c:catAx>
        <c:axId val="20780687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78066703"/>
        <c:crosses val="autoZero"/>
        <c:auto val="1"/>
        <c:lblAlgn val="ctr"/>
        <c:lblOffset val="100"/>
        <c:noMultiLvlLbl val="0"/>
      </c:catAx>
      <c:valAx>
        <c:axId val="20780667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78068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800" dirty="0"/>
              <a:t>Характеристика</a:t>
            </a:r>
            <a:r>
              <a:rPr lang="uk-UA" sz="2800" baseline="0" dirty="0"/>
              <a:t> результатів навчання із соціальної і </a:t>
            </a:r>
            <a:r>
              <a:rPr lang="uk-UA" sz="2800" baseline="0" dirty="0" err="1"/>
              <a:t>здоров’язбережувальної</a:t>
            </a:r>
            <a:r>
              <a:rPr lang="uk-UA" sz="2800" baseline="0" dirty="0"/>
              <a:t>, громадянської та історичної освітніх галузей (інтегрований курс «Я досліджую світ»)</a:t>
            </a:r>
          </a:p>
          <a:p>
            <a:pPr>
              <a:defRPr/>
            </a:pPr>
            <a:r>
              <a:rPr lang="uk-UA" sz="2800" baseline="0" dirty="0"/>
              <a:t>Учнів 2 класу за  І семестр 2022/2023 </a:t>
            </a:r>
            <a:r>
              <a:rPr lang="uk-UA" sz="2800" baseline="0" dirty="0" err="1"/>
              <a:t>н.р</a:t>
            </a:r>
            <a:r>
              <a:rPr lang="uk-UA" sz="2800" baseline="0" dirty="0"/>
              <a:t>. </a:t>
            </a:r>
            <a:endParaRPr lang="ru-RU" sz="2800" dirty="0"/>
          </a:p>
        </c:rich>
      </c:tx>
      <c:layout>
        <c:manualLayout>
          <c:xMode val="edge"/>
          <c:yMode val="edge"/>
          <c:x val="0.13580156520069137"/>
          <c:y val="1.64062992125984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Формується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Аркуш1!$A$2:$A$7</c:f>
              <c:strCache>
                <c:ptCount val="6"/>
                <c:pt idx="0">
                  <c:v>Називає свою адресу, країну, її столицю; розповідає/ розпізнає про символи держави (прапор, герб, гімн, державна мова)</c:v>
                </c:pt>
                <c:pt idx="1">
                  <c:v>Називає відомих українців; культурні і природні пам'ятки свого краю</c:v>
                </c:pt>
                <c:pt idx="2">
                  <c:v>Розповідає про свої права і обов'язки в сім'ї, в школі, громадських місцях, наводить приклади; діє з повагою до прав інших</c:v>
                </c:pt>
                <c:pt idx="3">
                  <c:v>Розпізнає першочергові і другорядні потреби людини, визначає способи їх задоволення з урахуванням культури споживання</c:v>
                </c:pt>
                <c:pt idx="4">
                  <c:v>Визначає, як діяти у повсякденних ситуаціях без загрози для життя й здоров'я</c:v>
                </c:pt>
                <c:pt idx="5">
                  <c:v>Наводить приклади діяльності служб допомоги в небезпечних ситуаціях, називає номери телефонів цих служб</c:v>
                </c:pt>
              </c:strCache>
            </c:strRef>
          </c:cat>
          <c:val>
            <c:numRef>
              <c:f>Аркуш1!$B$2:$B$7</c:f>
              <c:numCache>
                <c:formatCode>0%</c:formatCode>
                <c:ptCount val="6"/>
                <c:pt idx="0">
                  <c:v>7.0000000000000007E-2</c:v>
                </c:pt>
                <c:pt idx="1">
                  <c:v>0.27</c:v>
                </c:pt>
                <c:pt idx="2">
                  <c:v>7.0000000000000007E-2</c:v>
                </c:pt>
                <c:pt idx="3">
                  <c:v>0.13</c:v>
                </c:pt>
                <c:pt idx="4">
                  <c:v>7.0000000000000007E-2</c:v>
                </c:pt>
                <c:pt idx="5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40-4E26-B1C4-8A86D8EDF31F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Сформовано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Аркуш1!$A$2:$A$7</c:f>
              <c:strCache>
                <c:ptCount val="6"/>
                <c:pt idx="0">
                  <c:v>Називає свою адресу, країну, її столицю; розповідає/ розпізнає про символи держави (прапор, герб, гімн, державна мова)</c:v>
                </c:pt>
                <c:pt idx="1">
                  <c:v>Називає відомих українців; культурні і природні пам'ятки свого краю</c:v>
                </c:pt>
                <c:pt idx="2">
                  <c:v>Розповідає про свої права і обов'язки в сім'ї, в школі, громадських місцях, наводить приклади; діє з повагою до прав інших</c:v>
                </c:pt>
                <c:pt idx="3">
                  <c:v>Розпізнає першочергові і другорядні потреби людини, визначає способи їх задоволення з урахуванням культури споживання</c:v>
                </c:pt>
                <c:pt idx="4">
                  <c:v>Визначає, як діяти у повсякденних ситуаціях без загрози для життя й здоров'я</c:v>
                </c:pt>
                <c:pt idx="5">
                  <c:v>Наводить приклади діяльності служб допомоги в небезпечних ситуаціях, називає номери телефонів цих служб</c:v>
                </c:pt>
              </c:strCache>
            </c:strRef>
          </c:cat>
          <c:val>
            <c:numRef>
              <c:f>Аркуш1!$C$2:$C$7</c:f>
              <c:numCache>
                <c:formatCode>0%</c:formatCode>
                <c:ptCount val="6"/>
                <c:pt idx="0">
                  <c:v>0.93</c:v>
                </c:pt>
                <c:pt idx="1">
                  <c:v>0.73</c:v>
                </c:pt>
                <c:pt idx="2">
                  <c:v>0.93</c:v>
                </c:pt>
                <c:pt idx="3">
                  <c:v>0.87</c:v>
                </c:pt>
                <c:pt idx="4">
                  <c:v>0.93</c:v>
                </c:pt>
                <c:pt idx="5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40-4E26-B1C4-8A86D8EDF3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6647055"/>
        <c:axId val="166648719"/>
      </c:barChart>
      <c:catAx>
        <c:axId val="1666470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6648719"/>
        <c:crosses val="autoZero"/>
        <c:auto val="1"/>
        <c:lblAlgn val="ctr"/>
        <c:lblOffset val="100"/>
        <c:noMultiLvlLbl val="0"/>
      </c:catAx>
      <c:valAx>
        <c:axId val="1666487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66470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800" dirty="0"/>
              <a:t>Характеристика</a:t>
            </a:r>
            <a:r>
              <a:rPr lang="uk-UA" sz="2800" baseline="0" dirty="0"/>
              <a:t> результатів навчання з технологічної освітньої галузі («Дизайн і технології») </a:t>
            </a:r>
          </a:p>
          <a:p>
            <a:pPr>
              <a:defRPr sz="2800"/>
            </a:pPr>
            <a:r>
              <a:rPr lang="uk-UA" sz="2800" baseline="0" dirty="0"/>
              <a:t>учнів 2 класу за 2022/2023 </a:t>
            </a:r>
            <a:r>
              <a:rPr lang="uk-UA" sz="2800" baseline="0" dirty="0" err="1"/>
              <a:t>н.р</a:t>
            </a:r>
            <a:r>
              <a:rPr lang="uk-UA" sz="2800" baseline="0" dirty="0"/>
              <a:t>.</a:t>
            </a:r>
            <a:endParaRPr lang="ru-RU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Формується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Аркуш1!$A$2:$A$4</c:f>
              <c:strCache>
                <c:ptCount val="3"/>
                <c:pt idx="0">
                  <c:v>Організовує робоче місце за визначеною умовою, дотримується безпечних прийомів праці</c:v>
                </c:pt>
                <c:pt idx="1">
                  <c:v>Виготовляє поетапно виріб за визначеною послідовністю операції/ дій</c:v>
                </c:pt>
                <c:pt idx="2">
                  <c:v>Виконує трудові дії щодо самообслуговування, у тому числі ремонтує іграшки, книжки, доглядає за рослинами </c:v>
                </c:pt>
              </c:strCache>
            </c:strRef>
          </c:cat>
          <c:val>
            <c:numRef>
              <c:f>Аркуш1!$B$2:$B$4</c:f>
              <c:numCache>
                <c:formatCode>0%</c:formatCode>
                <c:ptCount val="3"/>
                <c:pt idx="0">
                  <c:v>0</c:v>
                </c:pt>
                <c:pt idx="1">
                  <c:v>7.0000000000000007E-2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DB-492F-AD10-665E4B6BB25C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Сформовано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Аркуш1!$A$2:$A$4</c:f>
              <c:strCache>
                <c:ptCount val="3"/>
                <c:pt idx="0">
                  <c:v>Організовує робоче місце за визначеною умовою, дотримується безпечних прийомів праці</c:v>
                </c:pt>
                <c:pt idx="1">
                  <c:v>Виготовляє поетапно виріб за визначеною послідовністю операції/ дій</c:v>
                </c:pt>
                <c:pt idx="2">
                  <c:v>Виконує трудові дії щодо самообслуговування, у тому числі ремонтує іграшки, книжки, доглядає за рослинами </c:v>
                </c:pt>
              </c:strCache>
            </c:strRef>
          </c:cat>
          <c:val>
            <c:numRef>
              <c:f>Аркуш1!$C$2:$C$4</c:f>
              <c:numCache>
                <c:formatCode>0%</c:formatCode>
                <c:ptCount val="3"/>
                <c:pt idx="0">
                  <c:v>1</c:v>
                </c:pt>
                <c:pt idx="1">
                  <c:v>0.93</c:v>
                </c:pt>
                <c:pt idx="2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DB-492F-AD10-665E4B6BB2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86967119"/>
        <c:axId val="2086966287"/>
      </c:barChart>
      <c:catAx>
        <c:axId val="20869671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86966287"/>
        <c:crosses val="autoZero"/>
        <c:auto val="1"/>
        <c:lblAlgn val="ctr"/>
        <c:lblOffset val="100"/>
        <c:noMultiLvlLbl val="0"/>
      </c:catAx>
      <c:valAx>
        <c:axId val="20869662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869671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800" dirty="0"/>
              <a:t>Характеристика</a:t>
            </a:r>
            <a:r>
              <a:rPr lang="uk-UA" sz="2800" baseline="0" dirty="0"/>
              <a:t> результатів навчання з мистецької освітньої галузі (образотворче мистецтво) </a:t>
            </a:r>
          </a:p>
          <a:p>
            <a:pPr>
              <a:defRPr/>
            </a:pPr>
            <a:r>
              <a:rPr lang="uk-UA" sz="2800" baseline="0" dirty="0"/>
              <a:t>учнів 2 класу за І семестр 2022/2023 </a:t>
            </a:r>
            <a:r>
              <a:rPr lang="uk-UA" sz="2800" baseline="0" dirty="0" err="1"/>
              <a:t>н.р</a:t>
            </a:r>
            <a:r>
              <a:rPr lang="uk-UA" sz="2800" baseline="0" dirty="0"/>
              <a:t>.</a:t>
            </a:r>
            <a:endParaRPr lang="ru-RU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Формується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Аркуш1!$A$2:$A$4</c:f>
              <c:strCache>
                <c:ptCount val="3"/>
                <c:pt idx="0">
                  <c:v>Описує враження від сприймання творів мистецтва, словесно характеризує їх</c:v>
                </c:pt>
                <c:pt idx="1">
                  <c:v>Відтворює художні образи засобами образотворчого мистецтва за зразком, користується різними художніми матеріалами</c:v>
                </c:pt>
                <c:pt idx="2">
                  <c:v>Презентує створені художні образи, описує, чи вдалося втілити творчий задум</c:v>
                </c:pt>
              </c:strCache>
            </c:strRef>
          </c:cat>
          <c:val>
            <c:numRef>
              <c:f>Аркуш1!$B$2:$B$4</c:f>
              <c:numCache>
                <c:formatCode>0%</c:formatCode>
                <c:ptCount val="3"/>
                <c:pt idx="0">
                  <c:v>0.27</c:v>
                </c:pt>
                <c:pt idx="1">
                  <c:v>7.0000000000000007E-2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3D-45D6-92E7-D13D309604C6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Сформовано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Аркуш1!$A$2:$A$4</c:f>
              <c:strCache>
                <c:ptCount val="3"/>
                <c:pt idx="0">
                  <c:v>Описує враження від сприймання творів мистецтва, словесно характеризує їх</c:v>
                </c:pt>
                <c:pt idx="1">
                  <c:v>Відтворює художні образи засобами образотворчого мистецтва за зразком, користується різними художніми матеріалами</c:v>
                </c:pt>
                <c:pt idx="2">
                  <c:v>Презентує створені художні образи, описує, чи вдалося втілити творчий задум</c:v>
                </c:pt>
              </c:strCache>
            </c:strRef>
          </c:cat>
          <c:val>
            <c:numRef>
              <c:f>Аркуш1!$C$2:$C$4</c:f>
              <c:numCache>
                <c:formatCode>0%</c:formatCode>
                <c:ptCount val="3"/>
                <c:pt idx="0">
                  <c:v>0.73</c:v>
                </c:pt>
                <c:pt idx="1">
                  <c:v>0.87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3D-45D6-92E7-D13D309604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74242927"/>
        <c:axId val="2074245007"/>
      </c:barChart>
      <c:catAx>
        <c:axId val="20742429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74245007"/>
        <c:crosses val="autoZero"/>
        <c:auto val="1"/>
        <c:lblAlgn val="ctr"/>
        <c:lblOffset val="100"/>
        <c:noMultiLvlLbl val="0"/>
      </c:catAx>
      <c:valAx>
        <c:axId val="20742450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7424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9FD04B-D51E-9780-B918-0C77672E6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7F35145A-A377-1023-20AA-BCBF52190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6D1F2CD-9612-11F9-DBCF-D90FF132B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68E5-0B52-44E8-8615-5DF87A855C49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92F10CB-2D96-870E-4E1E-CCD4704A5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7554D64-8E49-6FBB-90C5-306734B05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C80D-BDAD-4727-A064-F7E860BCD2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26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494E9-F103-3A26-615C-2A91BF0F2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AC5F223-783A-8F0E-775E-5F7213864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F1894DF-A6B7-BF23-90C8-08BD26D95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68E5-0B52-44E8-8615-5DF87A855C49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B5ECDF3-FF77-5613-4317-E949C30C8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D913C37-3846-BD5B-2D68-8A31B0320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C80D-BDAD-4727-A064-F7E860BCD2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028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01E94EB4-097A-C7CA-33E8-EC7CB11B4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A87D8F92-B144-A1A4-8A77-52700E093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3420859-1CF8-F60B-D064-7C9DB2CD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68E5-0B52-44E8-8615-5DF87A855C49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4027439-BB4B-FC2A-2F7D-DE837651F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D32EFE5-05F6-1957-5246-DE26D8901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C80D-BDAD-4727-A064-F7E860BCD2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77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BBC636-DBE2-DFBA-5550-AA2F89E7A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7732A51-63E2-19E4-3AC1-14A5DFACF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2B3C45F-75C3-5CC5-A36D-D5C0437E6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68E5-0B52-44E8-8615-5DF87A855C49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F1E8685-BD15-EC5B-C773-2CD27786A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AB5C77E-1387-09D9-CD5F-8E5B4914A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C80D-BDAD-4727-A064-F7E860BCD2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14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5BB45F-9BEE-A715-A9F2-7946D8C9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4843C7C-AB32-0782-CF6C-FDA4A7310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F21CC12-DD72-8E4E-0BDC-761F90A6D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68E5-0B52-44E8-8615-5DF87A855C49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F8C5581-3AB4-7C4D-F96C-4B627B06E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2CF7B65-C46A-3F05-A3D1-7A00FE577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C80D-BDAD-4727-A064-F7E860BCD2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98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46D79D-A385-B971-3B65-7C1B8EDC5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1476847-A062-9A31-628D-984A7C7DBA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F9779B99-7628-0FD1-10FE-D24F00C1B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122AA50-6107-D055-414F-1B5C13ED8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68E5-0B52-44E8-8615-5DF87A855C49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8B4284A-68E6-88DA-03F4-A5859389B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0F8E3A8-07E8-B6BC-A724-CCFDB239A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C80D-BDAD-4727-A064-F7E860BCD2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26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D18491-9163-CE08-19E0-EF7AAFDFC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BC98A1B-4656-F408-CE53-9FE23CEBB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0C6AA98-7208-BE3C-6AEE-0A38B16D05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2F90FB61-A8AB-4AE9-8805-564A210179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57064570-EDB0-A6D4-660F-AA542D2A6D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8A489FCF-CC7F-3AD0-D02D-C0D9CCE8E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68E5-0B52-44E8-8615-5DF87A855C49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4B88F812-A8AD-94CC-0499-4D6353DE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77D42110-392B-F394-40BF-95203A7A2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C80D-BDAD-4727-A064-F7E860BCD2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384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24CBCC-7006-E26C-3F6A-4E461B183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74FE81EF-FAD2-8CB5-1474-4F528BDA9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68E5-0B52-44E8-8615-5DF87A855C49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CC60113-CC04-6B2C-B2B2-C9F12A342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43DEF6A4-C518-CB84-8A73-9465DF743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C80D-BDAD-4727-A064-F7E860BCD2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96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6E006C2B-8616-DEAF-668A-6BA734C1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68E5-0B52-44E8-8615-5DF87A855C49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E8E05D46-DD2B-49B2-A265-1679B5171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0FA63EA3-29FD-0149-22A2-3C1C5FBAA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C80D-BDAD-4727-A064-F7E860BCD2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571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194DD7-3336-216B-ADAB-B18F1736F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0F7ADD9-8D29-64A5-8867-5029896D2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082D9DDA-F8B1-71B5-D62A-C57509DFF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E8F26EB-13A4-0EDA-8C4D-4E8BB648F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68E5-0B52-44E8-8615-5DF87A855C49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56B8499-77F3-C268-D37E-24440326C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08351CB-08E5-6B5D-F944-3563B61C3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C80D-BDAD-4727-A064-F7E860BCD2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00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D0C02-4D9A-5FC4-7D83-5E4C2128F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A91F02F1-CBC0-BC6F-DF0F-3468B6C71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41FC569-BC33-152D-E379-B8BF368B2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36A2D0B-8B49-AB41-6018-0DC8BB56E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68E5-0B52-44E8-8615-5DF87A855C49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66201FCF-854A-8F78-0B4E-84FA4FCB0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66E7276-755D-AD0A-7D7E-4465D687B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C80D-BDAD-4727-A064-F7E860BCD2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22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7166B836-DEB4-067C-F391-492A94ED8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9E643E3-90EB-6323-940E-30F721DE2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A3D27F2-8FB8-647C-0B50-2AA9624464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68E5-0B52-44E8-8615-5DF87A855C49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A3EE671-1B88-E184-80C6-1C1B11B13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6EA2A15-C5EF-8127-8F5E-64D49533D0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C80D-BDAD-4727-A064-F7E860BCD2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22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1548A4F-F37F-22FD-E014-62DE38FF6F2A}"/>
              </a:ext>
            </a:extLst>
          </p:cNvPr>
          <p:cNvSpPr txBox="1"/>
          <p:nvPr/>
        </p:nvSpPr>
        <p:spPr>
          <a:xfrm>
            <a:off x="955040" y="1228397"/>
            <a:ext cx="102819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Моніторинг   результатів навчання здобувачів освіти 2 класу НУШ за І семестр 2022/2023 </a:t>
            </a:r>
            <a:r>
              <a:rPr lang="uk-UA" sz="3600" b="1" dirty="0" err="1">
                <a:solidFill>
                  <a:srgbClr val="0070C0"/>
                </a:solidFill>
              </a:rPr>
              <a:t>н.р</a:t>
            </a:r>
            <a:r>
              <a:rPr lang="uk-UA" sz="3600" b="1" dirty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uk-UA" sz="3600" b="1" dirty="0">
                <a:solidFill>
                  <a:schemeClr val="tx1"/>
                </a:solidFill>
              </a:rPr>
              <a:t>    </a:t>
            </a:r>
          </a:p>
          <a:p>
            <a:pPr algn="ctr"/>
            <a:r>
              <a:rPr lang="uk-UA" sz="3600" b="1" dirty="0">
                <a:solidFill>
                  <a:srgbClr val="FFFF00"/>
                </a:solidFill>
              </a:rPr>
              <a:t>Моніторинг  рівня сформованості результатів навчальної діяльності (особистісних надбань учня</a:t>
            </a:r>
            <a:r>
              <a:rPr lang="en-US" sz="3600" b="1" dirty="0">
                <a:solidFill>
                  <a:srgbClr val="FFFF00"/>
                </a:solidFill>
              </a:rPr>
              <a:t>/</a:t>
            </a:r>
            <a:r>
              <a:rPr lang="uk-UA" sz="3600" b="1" dirty="0">
                <a:solidFill>
                  <a:srgbClr val="FFFF00"/>
                </a:solidFill>
              </a:rPr>
              <a:t>учениці).</a:t>
            </a:r>
          </a:p>
        </p:txBody>
      </p:sp>
    </p:spTree>
    <p:extLst>
      <p:ext uri="{BB962C8B-B14F-4D97-AF65-F5344CB8AC3E}">
        <p14:creationId xmlns:p14="http://schemas.microsoft.com/office/powerpoint/2010/main" val="1220396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4B98199A-C3F0-6F8D-1B76-12BBC6A141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214897"/>
              </p:ext>
            </p:extLst>
          </p:nvPr>
        </p:nvGraphicFramePr>
        <p:xfrm>
          <a:off x="355600" y="81280"/>
          <a:ext cx="11511280" cy="66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309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532293CF-B5EF-47E8-07A2-8BCD52DEC5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8205449"/>
              </p:ext>
            </p:extLst>
          </p:nvPr>
        </p:nvGraphicFramePr>
        <p:xfrm>
          <a:off x="213360" y="314960"/>
          <a:ext cx="11684000" cy="623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642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A846572A-D907-1F66-8CE6-7AB777F286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2164555"/>
              </p:ext>
            </p:extLst>
          </p:nvPr>
        </p:nvGraphicFramePr>
        <p:xfrm>
          <a:off x="345440" y="101600"/>
          <a:ext cx="11470640" cy="649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358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38DD631E-80CA-EA34-85B0-D4C6F87F24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4045786"/>
              </p:ext>
            </p:extLst>
          </p:nvPr>
        </p:nvGraphicFramePr>
        <p:xfrm>
          <a:off x="172720" y="152400"/>
          <a:ext cx="11795760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539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іаграма 9">
            <a:extLst>
              <a:ext uri="{FF2B5EF4-FFF2-40B4-BE49-F238E27FC236}">
                <a16:creationId xmlns:a16="http://schemas.microsoft.com/office/drawing/2014/main" id="{92704D11-6905-4D09-7983-857E7BCE68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574047"/>
              </p:ext>
            </p:extLst>
          </p:nvPr>
        </p:nvGraphicFramePr>
        <p:xfrm>
          <a:off x="193040" y="284480"/>
          <a:ext cx="11633200" cy="627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452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02C25256-4533-A6AE-FE68-7E864F3172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1733756"/>
              </p:ext>
            </p:extLst>
          </p:nvPr>
        </p:nvGraphicFramePr>
        <p:xfrm>
          <a:off x="406400" y="81280"/>
          <a:ext cx="11318240" cy="66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4599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DF320ED3-AF81-DDEF-E23F-147D975800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6589494"/>
              </p:ext>
            </p:extLst>
          </p:nvPr>
        </p:nvGraphicFramePr>
        <p:xfrm>
          <a:off x="335280" y="193040"/>
          <a:ext cx="11480800" cy="6421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4920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EB22CBBD-70D9-65BE-93DD-5576E82D27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7451151"/>
              </p:ext>
            </p:extLst>
          </p:nvPr>
        </p:nvGraphicFramePr>
        <p:xfrm>
          <a:off x="355600" y="203200"/>
          <a:ext cx="11440160" cy="6329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292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AFE314AD-9457-7F40-B9B1-9C31A31ED7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0452556"/>
              </p:ext>
            </p:extLst>
          </p:nvPr>
        </p:nvGraphicFramePr>
        <p:xfrm>
          <a:off x="111760" y="152400"/>
          <a:ext cx="11948160" cy="641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3573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3A12CD66-D0C8-03A0-24E3-C3AEA251A9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2039177"/>
              </p:ext>
            </p:extLst>
          </p:nvPr>
        </p:nvGraphicFramePr>
        <p:xfrm>
          <a:off x="243840" y="132080"/>
          <a:ext cx="11663680" cy="65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5591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2FEB9971-65A6-244B-31E0-3AE31A53B8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1759779"/>
              </p:ext>
            </p:extLst>
          </p:nvPr>
        </p:nvGraphicFramePr>
        <p:xfrm>
          <a:off x="233680" y="162560"/>
          <a:ext cx="11501120" cy="651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14959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260</Words>
  <Application>Microsoft Office PowerPoint</Application>
  <PresentationFormat>Широкий екран</PresentationFormat>
  <Paragraphs>21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UNICEF</dc:creator>
  <cp:lastModifiedBy>Анна Пинчук</cp:lastModifiedBy>
  <cp:revision>4</cp:revision>
  <dcterms:created xsi:type="dcterms:W3CDTF">2023-03-01T16:17:39Z</dcterms:created>
  <dcterms:modified xsi:type="dcterms:W3CDTF">2023-03-17T11:55:48Z</dcterms:modified>
</cp:coreProperties>
</file>